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9" r:id="rId1"/>
  </p:sldMasterIdLst>
  <p:sldIdLst>
    <p:sldId id="425" r:id="rId2"/>
    <p:sldId id="426" r:id="rId3"/>
    <p:sldId id="427" r:id="rId4"/>
    <p:sldId id="539" r:id="rId5"/>
    <p:sldId id="557" r:id="rId6"/>
    <p:sldId id="540" r:id="rId7"/>
    <p:sldId id="542" r:id="rId8"/>
    <p:sldId id="543" r:id="rId9"/>
    <p:sldId id="555" r:id="rId10"/>
    <p:sldId id="544" r:id="rId11"/>
    <p:sldId id="545" r:id="rId12"/>
    <p:sldId id="546" r:id="rId13"/>
    <p:sldId id="433" r:id="rId14"/>
    <p:sldId id="554" r:id="rId15"/>
    <p:sldId id="547" r:id="rId16"/>
    <p:sldId id="553" r:id="rId17"/>
    <p:sldId id="558" r:id="rId18"/>
    <p:sldId id="559" r:id="rId19"/>
    <p:sldId id="516" r:id="rId20"/>
    <p:sldId id="548" r:id="rId21"/>
    <p:sldId id="394" r:id="rId22"/>
    <p:sldId id="556" r:id="rId23"/>
    <p:sldId id="268" r:id="rId24"/>
    <p:sldId id="549" r:id="rId25"/>
    <p:sldId id="550" r:id="rId26"/>
    <p:sldId id="552" r:id="rId27"/>
    <p:sldId id="395" r:id="rId28"/>
    <p:sldId id="551" r:id="rId29"/>
    <p:sldId id="541" r:id="rId30"/>
    <p:sldId id="286" r:id="rId31"/>
    <p:sldId id="328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18"/>
  </p:normalViewPr>
  <p:slideViewPr>
    <p:cSldViewPr snapToGrid="0" snapToObjects="1">
      <p:cViewPr varScale="1">
        <p:scale>
          <a:sx n="104" d="100"/>
          <a:sy n="104" d="100"/>
        </p:scale>
        <p:origin x="1880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A8BA3-0F37-AA49-95E8-82C1CABE9353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3FD53-BAF0-134B-87AB-03C5D39B7F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D0CD8-6641-2E43-B714-5EAF9E86794F}" type="datetimeFigureOut">
              <a:rPr lang="en-US" smtClean="0"/>
              <a:pPr/>
              <a:t>1/19/22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D0CD8-6641-2E43-B714-5EAF9E86794F}" type="datetimeFigureOut">
              <a:rPr lang="en-US" smtClean="0"/>
              <a:pPr/>
              <a:t>1/19/22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head and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3957395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/>
              <a:t>Click to edit subhead text</a:t>
            </a:r>
          </a:p>
          <a:p>
            <a:pPr lvl="1"/>
            <a:r>
              <a:rPr lang="en-US" dirty="0"/>
              <a:t>Paragraph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/>
              <a:t>Click to edit headline</a:t>
            </a:r>
          </a:p>
        </p:txBody>
      </p:sp>
    </p:spTree>
    <p:extLst>
      <p:ext uri="{BB962C8B-B14F-4D97-AF65-F5344CB8AC3E}">
        <p14:creationId xmlns:p14="http://schemas.microsoft.com/office/powerpoint/2010/main" val="910108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D0CD8-6641-2E43-B714-5EAF9E86794F}" type="datetimeFigureOut">
              <a:rPr lang="en-US" smtClean="0"/>
              <a:pPr/>
              <a:t>1/19/22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D0CD8-6641-2E43-B714-5EAF9E86794F}" type="datetimeFigureOut">
              <a:rPr lang="en-US" smtClean="0"/>
              <a:pPr/>
              <a:t>1/19/22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D0CD8-6641-2E43-B714-5EAF9E86794F}" type="datetimeFigureOut">
              <a:rPr lang="en-US" smtClean="0"/>
              <a:pPr/>
              <a:t>1/19/22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D0CD8-6641-2E43-B714-5EAF9E86794F}" type="datetimeFigureOut">
              <a:rPr lang="en-US" smtClean="0"/>
              <a:pPr/>
              <a:t>1/19/22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D0CD8-6641-2E43-B714-5EAF9E86794F}" type="datetimeFigureOut">
              <a:rPr lang="en-US" smtClean="0"/>
              <a:pPr/>
              <a:t>1/19/22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D0CD8-6641-2E43-B714-5EAF9E86794F}" type="datetimeFigureOut">
              <a:rPr lang="en-US" smtClean="0"/>
              <a:pPr/>
              <a:t>1/19/22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D0CD8-6641-2E43-B714-5EAF9E86794F}" type="datetimeFigureOut">
              <a:rPr lang="en-US" smtClean="0"/>
              <a:pPr/>
              <a:t>1/19/22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D0CD8-6641-2E43-B714-5EAF9E86794F}" type="datetimeFigureOut">
              <a:rPr lang="en-US" smtClean="0"/>
              <a:pPr/>
              <a:t>1/19/22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BB3D0CD8-6641-2E43-B714-5EAF9E86794F}" type="datetimeFigureOut">
              <a:rPr lang="en-US" smtClean="0"/>
              <a:pPr/>
              <a:t>1/19/22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twitter.com/MalwareJake/status/1055096994237239296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SwiftOnSecurity/status/961785484493180930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twitter.com/hacks4pancakes/status/1095439062884851712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wiftOnSecurity/status/567851173547401216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starwarsfan4life@gmail.com" TargetMode="External"/><Relationship Id="rId2" Type="http://schemas.openxmlformats.org/officeDocument/2006/relationships/hyperlink" Target="mailto:kevin.shivers@gmail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fireballshots4days@gmail.co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A6EBF-479D-5C46-B11B-681377D61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A3D540-0FF3-3D48-A659-C5D48C630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46" y="5687938"/>
            <a:ext cx="7718853" cy="712862"/>
          </a:xfrm>
        </p:spPr>
        <p:txBody>
          <a:bodyPr>
            <a:normAutofit/>
          </a:bodyPr>
          <a:lstStyle/>
          <a:p>
            <a:pPr marL="114300" indent="0" algn="ctr">
              <a:buNone/>
            </a:pPr>
            <a:r>
              <a:rPr lang="en-US" dirty="0"/>
              <a:t>*Remember with free advice you get what you pay for…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76850D-ED34-814A-B12B-AF0FA502D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360" y="0"/>
            <a:ext cx="5120640" cy="506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353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</a:t>
            </a:r>
            <a:r>
              <a:rPr lang="uk-UA" dirty="0"/>
              <a:t>’</a:t>
            </a:r>
            <a:r>
              <a:rPr lang="en-US" dirty="0"/>
              <a:t>t Do This</a:t>
            </a:r>
          </a:p>
        </p:txBody>
      </p:sp>
      <p:pic>
        <p:nvPicPr>
          <p:cNvPr id="5" name="Content Placeholder 4" descr="Screen Shot 2016-11-16 at 12.29.30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10" y="1223319"/>
            <a:ext cx="6962819" cy="5360043"/>
          </a:xfrm>
        </p:spPr>
      </p:pic>
    </p:spTree>
    <p:extLst>
      <p:ext uri="{BB962C8B-B14F-4D97-AF65-F5344CB8AC3E}">
        <p14:creationId xmlns:p14="http://schemas.microsoft.com/office/powerpoint/2010/main" val="565884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 This</a:t>
            </a:r>
          </a:p>
        </p:txBody>
      </p:sp>
      <p:pic>
        <p:nvPicPr>
          <p:cNvPr id="6" name="Content Placeholder 5" descr="Screen Shot 2016-11-16 at 1.32.59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642" y="0"/>
            <a:ext cx="5598314" cy="6837003"/>
          </a:xfrm>
        </p:spPr>
      </p:pic>
    </p:spTree>
    <p:extLst>
      <p:ext uri="{BB962C8B-B14F-4D97-AF65-F5344CB8AC3E}">
        <p14:creationId xmlns:p14="http://schemas.microsoft.com/office/powerpoint/2010/main" val="2911883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92427"/>
            <a:ext cx="7620000" cy="4800600"/>
          </a:xfrm>
        </p:spPr>
        <p:txBody>
          <a:bodyPr>
            <a:normAutofit fontScale="92500"/>
          </a:bodyPr>
          <a:lstStyle/>
          <a:p>
            <a:r>
              <a:rPr lang="en-US" sz="2800" dirty="0"/>
              <a:t>Is it still relevant?  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b="1" dirty="0"/>
              <a:t>After your first job no one cares about your GPA</a:t>
            </a:r>
          </a:p>
          <a:p>
            <a:pPr lvl="1"/>
            <a:r>
              <a:rPr lang="en-US" sz="2800" dirty="0"/>
              <a:t>List the institution, major, graduation date/year</a:t>
            </a:r>
          </a:p>
          <a:p>
            <a:pPr lvl="1"/>
            <a:endParaRPr lang="en-US" sz="2800" dirty="0"/>
          </a:p>
          <a:p>
            <a:r>
              <a:rPr lang="en-US" sz="2800" dirty="0"/>
              <a:t>If your overall GPA isn’t the best then put your major GPA.  How do you define “major”?  </a:t>
            </a:r>
          </a:p>
          <a:p>
            <a:pPr lvl="1"/>
            <a:r>
              <a:rPr lang="en-US" sz="2800" dirty="0"/>
              <a:t>Any class you’ve done well in?</a:t>
            </a:r>
          </a:p>
        </p:txBody>
      </p:sp>
      <p:pic>
        <p:nvPicPr>
          <p:cNvPr id="6" name="Picture 5" descr="Screen Shot 2016-11-16 at 1.50.0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50" y="1615346"/>
            <a:ext cx="7785100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211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Put more focus/bullet points on the most recent position(s)</a:t>
            </a:r>
          </a:p>
          <a:p>
            <a:endParaRPr lang="en-US" sz="2800" dirty="0"/>
          </a:p>
          <a:p>
            <a:r>
              <a:rPr lang="en-US" sz="2800" dirty="0"/>
              <a:t>Put less focus/bullet points on the older positions</a:t>
            </a:r>
          </a:p>
          <a:p>
            <a:endParaRPr lang="en-US" sz="2800" dirty="0"/>
          </a:p>
          <a:p>
            <a:r>
              <a:rPr lang="en-US" sz="2800" b="1" dirty="0"/>
              <a:t>List positions from most recent to oldest</a:t>
            </a:r>
          </a:p>
        </p:txBody>
      </p:sp>
    </p:spTree>
    <p:extLst>
      <p:ext uri="{BB962C8B-B14F-4D97-AF65-F5344CB8AC3E}">
        <p14:creationId xmlns:p14="http://schemas.microsoft.com/office/powerpoint/2010/main" val="3153774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04773-BF12-B943-85D3-DA184D41F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Malware Jake’s Resume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C0807-437D-D54E-BDB6-3C6B3F9AC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7620000" cy="4800600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2000" dirty="0">
                <a:hlinkClick r:id="rId2"/>
              </a:rPr>
              <a:t>https://twitter.com/MalwareJake/status/1055096994237239296</a:t>
            </a:r>
            <a:r>
              <a:rPr lang="en-US" sz="20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5C016-8740-5548-BBC4-9F6AE7AA2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542" y="1617250"/>
            <a:ext cx="6967950" cy="524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446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Cover Letters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Don’t submit a generic cover letter</a:t>
            </a:r>
          </a:p>
          <a:p>
            <a:pPr lvl="1"/>
            <a:r>
              <a:rPr lang="en-US" sz="2800" dirty="0"/>
              <a:t>If you don’t show passion for the job then I’m not going to show passion for you</a:t>
            </a:r>
          </a:p>
          <a:p>
            <a:pPr lvl="1"/>
            <a:endParaRPr lang="en-US" sz="2800" dirty="0"/>
          </a:p>
          <a:p>
            <a:r>
              <a:rPr lang="en-US" sz="2800" dirty="0"/>
              <a:t>Make a “templated” cover letter and insert relevant details for the job/company you are applying for (especially if it’s a job you </a:t>
            </a:r>
            <a:r>
              <a:rPr lang="en-US" sz="2800" b="1" i="1" dirty="0"/>
              <a:t>REALLY</a:t>
            </a:r>
            <a:r>
              <a:rPr lang="en-US" sz="2800" dirty="0"/>
              <a:t> want)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84524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A10BB-F115-C14E-9256-D7D75DCFE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Cover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B2910-3E98-9945-9057-41C3FC63F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3200" dirty="0"/>
              <a:t>Make sure you submit the </a:t>
            </a:r>
            <a:r>
              <a:rPr lang="en-US" sz="3200" b="1" dirty="0"/>
              <a:t>correct</a:t>
            </a:r>
            <a:r>
              <a:rPr lang="en-US" sz="3200" dirty="0"/>
              <a:t> templated cover letter.</a:t>
            </a:r>
          </a:p>
          <a:p>
            <a:pPr marL="114300" indent="0">
              <a:buNone/>
            </a:pPr>
            <a:endParaRPr lang="en-US" sz="3200" dirty="0"/>
          </a:p>
          <a:p>
            <a:pPr marL="114300" indent="0">
              <a:buNone/>
            </a:pPr>
            <a:r>
              <a:rPr lang="en-US" sz="3200" dirty="0"/>
              <a:t>“</a:t>
            </a:r>
            <a:r>
              <a:rPr lang="en-US" sz="3200" i="1" dirty="0"/>
              <a:t>I’ve always wanted to work for XYZ Company</a:t>
            </a:r>
            <a:r>
              <a:rPr lang="en-US" sz="3200" dirty="0"/>
              <a:t>” – Great good luck on your application for them, I’m hiring for UMD.</a:t>
            </a:r>
          </a:p>
          <a:p>
            <a:pPr marL="11430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75083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DB680-BBF5-564B-A675-08C9315A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Cover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970F3-34C4-514D-9C07-4116F0FF3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n-US" sz="2800" dirty="0"/>
              <a:t>Cover Letters are a great opportunity to ”sell yourself” to an employer</a:t>
            </a:r>
          </a:p>
          <a:p>
            <a:pPr marL="114300" indent="0">
              <a:buNone/>
            </a:pPr>
            <a:endParaRPr lang="en-US" sz="2800" dirty="0"/>
          </a:p>
          <a:p>
            <a:pPr marL="114300" indent="0">
              <a:buNone/>
            </a:pPr>
            <a:r>
              <a:rPr lang="en-US" sz="2800" dirty="0"/>
              <a:t>Cover letters are more free form than a resume so you can highlight specific accomplishments, skills, show off your skills researching a company</a:t>
            </a:r>
          </a:p>
          <a:p>
            <a:pPr marL="114300" indent="0">
              <a:buNone/>
            </a:pPr>
            <a:endParaRPr lang="en-US" sz="2800" dirty="0"/>
          </a:p>
          <a:p>
            <a:pPr marL="114300" indent="0">
              <a:buNone/>
            </a:pPr>
            <a:r>
              <a:rPr lang="en-US" sz="2800" b="1" dirty="0"/>
              <a:t>This is your electronic “elevator pitch” </a:t>
            </a:r>
          </a:p>
          <a:p>
            <a:pPr marL="114300" indent="0">
              <a:buNone/>
            </a:pPr>
            <a:endParaRPr lang="en-US" sz="2800" dirty="0"/>
          </a:p>
          <a:p>
            <a:pPr marL="114300" indent="0">
              <a:buNone/>
            </a:pPr>
            <a:r>
              <a:rPr lang="en-US" sz="2800" dirty="0"/>
              <a:t>Articulate who you are, why you are great, and what your aspirations are</a:t>
            </a:r>
          </a:p>
        </p:txBody>
      </p:sp>
    </p:spTree>
    <p:extLst>
      <p:ext uri="{BB962C8B-B14F-4D97-AF65-F5344CB8AC3E}">
        <p14:creationId xmlns:p14="http://schemas.microsoft.com/office/powerpoint/2010/main" val="863112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48C8B-2332-F64E-B82D-441279DC0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PROOFREAD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6D010-A014-9440-8C36-7F8488534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0" indent="-457200">
              <a:buFont typeface="+mj-lt"/>
              <a:buAutoNum type="arabicPeriod"/>
            </a:pPr>
            <a:r>
              <a:rPr lang="en-US" sz="2800" dirty="0"/>
              <a:t>PROOFREAD</a:t>
            </a:r>
          </a:p>
          <a:p>
            <a:pPr marL="571500" indent="-457200">
              <a:buFont typeface="+mj-lt"/>
              <a:buAutoNum type="arabicPeriod"/>
            </a:pPr>
            <a:endParaRPr lang="en-US" sz="2800" dirty="0"/>
          </a:p>
          <a:p>
            <a:pPr marL="571500" indent="-457200">
              <a:buFont typeface="+mj-lt"/>
              <a:buAutoNum type="arabicPeriod"/>
            </a:pPr>
            <a:r>
              <a:rPr lang="en-US" sz="2800" dirty="0"/>
              <a:t>PROOFREAD AGAIN</a:t>
            </a:r>
          </a:p>
          <a:p>
            <a:pPr marL="571500" indent="-457200">
              <a:buFont typeface="+mj-lt"/>
              <a:buAutoNum type="arabicPeriod"/>
            </a:pPr>
            <a:endParaRPr lang="en-US" sz="2800" dirty="0"/>
          </a:p>
          <a:p>
            <a:pPr marL="571500" indent="-457200">
              <a:buFont typeface="+mj-lt"/>
              <a:buAutoNum type="arabicPeriod"/>
            </a:pPr>
            <a:r>
              <a:rPr lang="en-US" sz="2800" dirty="0"/>
              <a:t>TAKE A NIGHT OFF AND PROOFREAD</a:t>
            </a:r>
          </a:p>
          <a:p>
            <a:pPr marL="571500" indent="-457200">
              <a:buFont typeface="+mj-lt"/>
              <a:buAutoNum type="arabicPeriod"/>
            </a:pPr>
            <a:endParaRPr lang="en-US" sz="2800" dirty="0"/>
          </a:p>
          <a:p>
            <a:pPr marL="571500" indent="-457200">
              <a:buFont typeface="+mj-lt"/>
              <a:buAutoNum type="arabicPeriod"/>
            </a:pPr>
            <a:r>
              <a:rPr lang="en-US" sz="2800" dirty="0"/>
              <a:t>HAVE A FRIEND PROOFREAD</a:t>
            </a:r>
          </a:p>
        </p:txBody>
      </p:sp>
    </p:spTree>
    <p:extLst>
      <p:ext uri="{BB962C8B-B14F-4D97-AF65-F5344CB8AC3E}">
        <p14:creationId xmlns:p14="http://schemas.microsoft.com/office/powerpoint/2010/main" val="564066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a Job Interview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3200" dirty="0"/>
              <a:t>Send a thank you email/call/letter</a:t>
            </a:r>
          </a:p>
          <a:p>
            <a:endParaRPr lang="en-US" sz="3200" dirty="0"/>
          </a:p>
          <a:p>
            <a:r>
              <a:rPr lang="en-US" sz="3200" dirty="0"/>
              <a:t>It may be old fashioned but people notice and will </a:t>
            </a:r>
            <a:r>
              <a:rPr lang="en-US" sz="3200" b="1" i="1" dirty="0"/>
              <a:t>remember you</a:t>
            </a:r>
          </a:p>
        </p:txBody>
      </p:sp>
    </p:spTree>
    <p:extLst>
      <p:ext uri="{BB962C8B-B14F-4D97-AF65-F5344CB8AC3E}">
        <p14:creationId xmlns:p14="http://schemas.microsoft.com/office/powerpoint/2010/main" val="2532308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 </a:t>
            </a:r>
            <a:r>
              <a:rPr lang="en-US" dirty="0" err="1"/>
              <a:t>Protip</a:t>
            </a:r>
            <a:r>
              <a:rPr lang="en-US" dirty="0"/>
              <a:t> – Keep it short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Unless you have 10+ years of experience, there are very rarely reasons for a resume to be more than 2 pages.</a:t>
            </a:r>
          </a:p>
          <a:p>
            <a:pPr marL="708660" lvl="2" indent="-342900"/>
            <a:r>
              <a:rPr lang="en-US" sz="2800" dirty="0"/>
              <a:t>Changing jobs every few months doesn’t give warm and fuzzies</a:t>
            </a:r>
          </a:p>
          <a:p>
            <a:pPr marL="708660" lvl="2" indent="-342900"/>
            <a:r>
              <a:rPr lang="en-US" sz="2800" dirty="0"/>
              <a:t>We don’t need to know about that 4 day contracting gig you had in October 2008</a:t>
            </a:r>
          </a:p>
          <a:p>
            <a:pPr marL="708660" lvl="2" indent="-342900"/>
            <a:r>
              <a:rPr lang="en-US" sz="2800" dirty="0"/>
              <a:t>No one wants to read a novel about every single thing you did at a every position you’ve ever had.</a:t>
            </a:r>
          </a:p>
          <a:p>
            <a:pPr marL="708660" lvl="2" indent="-342900"/>
            <a:r>
              <a:rPr lang="en-US" sz="2800" dirty="0"/>
              <a:t>We don’t need to read about every single course you have taken on Coursera, LinkedIn Learning, YouTube, etc.</a:t>
            </a:r>
          </a:p>
        </p:txBody>
      </p:sp>
    </p:spTree>
    <p:extLst>
      <p:ext uri="{BB962C8B-B14F-4D97-AF65-F5344CB8AC3E}">
        <p14:creationId xmlns:p14="http://schemas.microsoft.com/office/powerpoint/2010/main" val="30910593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A5990-3C75-9844-8C2C-2A4119CAE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A6EAD1-1371-6F49-BD6E-1253071AD4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4580"/>
            <a:ext cx="7722973" cy="6608840"/>
          </a:xfrm>
        </p:spPr>
      </p:pic>
    </p:spTree>
    <p:extLst>
      <p:ext uri="{BB962C8B-B14F-4D97-AF65-F5344CB8AC3E}">
        <p14:creationId xmlns:p14="http://schemas.microsoft.com/office/powerpoint/2010/main" val="1779916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Experience &gt; Certifications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114300" indent="0">
              <a:buNone/>
            </a:pPr>
            <a:r>
              <a:rPr lang="en-US" sz="3600" dirty="0"/>
              <a:t>If you don’t have the experience then certifications can help you get past an HR keyword search or show someone you have promise.</a:t>
            </a:r>
          </a:p>
        </p:txBody>
      </p:sp>
    </p:spTree>
    <p:extLst>
      <p:ext uri="{BB962C8B-B14F-4D97-AF65-F5344CB8AC3E}">
        <p14:creationId xmlns:p14="http://schemas.microsoft.com/office/powerpoint/2010/main" val="19005302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974AD-A98E-F347-9D8A-8DBA491BD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6E093C-1D15-A841-A47D-799A70A91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771" y="512333"/>
            <a:ext cx="7710429" cy="5579547"/>
          </a:xfrm>
        </p:spPr>
      </p:pic>
    </p:spTree>
    <p:extLst>
      <p:ext uri="{BB962C8B-B14F-4D97-AF65-F5344CB8AC3E}">
        <p14:creationId xmlns:p14="http://schemas.microsoft.com/office/powerpoint/2010/main" val="3303161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199A087-8374-4941-B267-8E86C61AB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65DDBA9-64D5-1B40-AFF7-5D2B3178A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4222255" cy="5634681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3FFA8A-81A8-5B4E-9688-EA0700471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123" y="435275"/>
            <a:ext cx="5071877" cy="46567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39762C6-8B54-F147-90BD-F2889B6953BB}"/>
              </a:ext>
            </a:extLst>
          </p:cNvPr>
          <p:cNvSpPr txBox="1"/>
          <p:nvPr/>
        </p:nvSpPr>
        <p:spPr>
          <a:xfrm>
            <a:off x="-66153" y="6354763"/>
            <a:ext cx="63597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https://twitter.com/SwiftOnSecurity/status/961785484493180930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035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CE532-52A9-A941-AD39-883E28617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67D5EF-48A8-624D-800D-2381F95437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842"/>
            <a:ext cx="8473252" cy="5399903"/>
          </a:xfrm>
        </p:spPr>
      </p:pic>
    </p:spTree>
    <p:extLst>
      <p:ext uri="{BB962C8B-B14F-4D97-AF65-F5344CB8AC3E}">
        <p14:creationId xmlns:p14="http://schemas.microsoft.com/office/powerpoint/2010/main" val="434745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29F06-EDAF-A243-A1FB-7F828EC34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Certs that I feel are worth something: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44588-4A3F-8E41-9A08-31A97A365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3200" dirty="0"/>
              <a:t>SANS GIAC certs</a:t>
            </a:r>
          </a:p>
          <a:p>
            <a:pPr lvl="1"/>
            <a:r>
              <a:rPr lang="en-US" sz="3200" dirty="0"/>
              <a:t>OSCP</a:t>
            </a:r>
          </a:p>
          <a:p>
            <a:pPr lvl="1"/>
            <a:r>
              <a:rPr lang="en-US" sz="3200" dirty="0"/>
              <a:t>CISA </a:t>
            </a:r>
          </a:p>
          <a:p>
            <a:pPr lvl="1"/>
            <a:r>
              <a:rPr lang="en-US" sz="3200" dirty="0"/>
              <a:t>CISM</a:t>
            </a:r>
          </a:p>
          <a:p>
            <a:pPr lvl="1"/>
            <a:r>
              <a:rPr lang="en-US" sz="3200" dirty="0"/>
              <a:t>CCIE Security</a:t>
            </a:r>
          </a:p>
          <a:p>
            <a:pPr lvl="1"/>
            <a:r>
              <a:rPr lang="en-US" sz="3200" dirty="0"/>
              <a:t>CISSP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89144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43E43-D754-5E44-98D2-0A7C022D6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>
                <a:hlinkClick r:id="rId2"/>
              </a:rPr>
              <a:t>https://twitter.com/hacks4pancakes/status/1095439062884851712</a:t>
            </a:r>
            <a:r>
              <a:rPr lang="en-US" sz="2000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4E6507-B763-5B4B-A91B-C44FB072FC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65252"/>
            <a:ext cx="7620000" cy="3470495"/>
          </a:xfrm>
        </p:spPr>
      </p:pic>
    </p:spTree>
    <p:extLst>
      <p:ext uri="{BB962C8B-B14F-4D97-AF65-F5344CB8AC3E}">
        <p14:creationId xmlns:p14="http://schemas.microsoft.com/office/powerpoint/2010/main" val="811415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CISSP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It’s the industry standard</a:t>
            </a:r>
          </a:p>
          <a:p>
            <a:r>
              <a:rPr lang="en-US" sz="3200" dirty="0"/>
              <a:t>It’s a mile wide and an inch deep</a:t>
            </a:r>
          </a:p>
          <a:p>
            <a:r>
              <a:rPr lang="en-US" sz="3200" dirty="0"/>
              <a:t>You kind of have this in this industry after you have 5+ years of professional experience</a:t>
            </a:r>
          </a:p>
          <a:p>
            <a:r>
              <a:rPr lang="en-US" sz="3200" dirty="0"/>
              <a:t>If you have the prerequisites for this then get it.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5597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B9839A-57B9-5E4E-9167-2A8F9641C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Pen Testing Certs Worth Something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804B59B-8548-D341-833A-67AF5FF7D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Take what I say as a grain of salt but as a hiring manager these are the only pen testing certs I think are worth anything:</a:t>
            </a:r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OSCP, OSWE, OSCE, OSEE (Offensive Security)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GPEN (SANS)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GXPN (SANS)</a:t>
            </a:r>
          </a:p>
        </p:txBody>
      </p:sp>
    </p:spTree>
    <p:extLst>
      <p:ext uri="{BB962C8B-B14F-4D97-AF65-F5344CB8AC3E}">
        <p14:creationId xmlns:p14="http://schemas.microsoft.com/office/powerpoint/2010/main" val="32829309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69F2B0-D7F5-6743-A613-C1E0FA8D4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Waste Your Time…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86F6A1-6F1B-7B46-8346-2EFC31D62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CEH  *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PenTest</a:t>
            </a:r>
            <a:r>
              <a:rPr lang="en-US" dirty="0"/>
              <a:t>+    *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trike="sngStrike" dirty="0" err="1"/>
              <a:t>eCPPT</a:t>
            </a:r>
            <a:endParaRPr lang="en-US" strike="sngStrike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trike="sngStrike" dirty="0"/>
              <a:t>LPT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trike="sngStrike" dirty="0"/>
              <a:t>Others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* Unless you have absolutely nothing to list on a resume</a:t>
            </a:r>
          </a:p>
        </p:txBody>
      </p:sp>
    </p:spTree>
    <p:extLst>
      <p:ext uri="{BB962C8B-B14F-4D97-AF65-F5344CB8AC3E}">
        <p14:creationId xmlns:p14="http://schemas.microsoft.com/office/powerpoint/2010/main" val="3134691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1B3F3A-03A2-484A-AC93-7EDB6A022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Content Placeholder 3" descr="Screen Shot 2016-11-16 at 12.16.30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-1"/>
            <a:ext cx="5581135" cy="6873901"/>
          </a:xfrm>
        </p:spPr>
      </p:pic>
    </p:spTree>
    <p:extLst>
      <p:ext uri="{BB962C8B-B14F-4D97-AF65-F5344CB8AC3E}">
        <p14:creationId xmlns:p14="http://schemas.microsoft.com/office/powerpoint/2010/main" val="7263189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C512E73-19EB-9A43-B55B-564F86FE9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64FAF98-C0E8-724B-BED4-0B00E7B26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114300" indent="0" algn="ctr">
              <a:buNone/>
            </a:pPr>
            <a:r>
              <a:rPr lang="en-US" sz="6400" dirty="0"/>
              <a:t>Take advantage of </a:t>
            </a:r>
            <a:r>
              <a:rPr lang="en-US" sz="6400" b="1" dirty="0"/>
              <a:t>work</a:t>
            </a:r>
            <a:r>
              <a:rPr lang="en-US" sz="6400" dirty="0"/>
              <a:t> paying for education, training, certs</a:t>
            </a:r>
          </a:p>
          <a:p>
            <a:pPr algn="ctr"/>
            <a:endParaRPr lang="en-US" sz="6400" dirty="0"/>
          </a:p>
        </p:txBody>
      </p:sp>
    </p:spTree>
    <p:extLst>
      <p:ext uri="{BB962C8B-B14F-4D97-AF65-F5344CB8AC3E}">
        <p14:creationId xmlns:p14="http://schemas.microsoft.com/office/powerpoint/2010/main" val="23506918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Content Placeholder 3" descr="Screen Shot 2015-06-24 at 5.05.22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456" b="-10456"/>
          <a:stretch>
            <a:fillRect/>
          </a:stretch>
        </p:blipFill>
        <p:spPr>
          <a:xfrm>
            <a:off x="0" y="914576"/>
            <a:ext cx="9144000" cy="502884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039E08-B815-044E-A16B-B4B07173D005}"/>
              </a:ext>
            </a:extLst>
          </p:cNvPr>
          <p:cNvSpPr txBox="1"/>
          <p:nvPr/>
        </p:nvSpPr>
        <p:spPr>
          <a:xfrm>
            <a:off x="657225" y="5872163"/>
            <a:ext cx="7419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https://twitter.com/SwiftOnSecurity/status/567851173547401216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341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791" y="-265670"/>
            <a:ext cx="7620000" cy="114300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DON’T EVER DO THIS</a:t>
            </a:r>
          </a:p>
        </p:txBody>
      </p:sp>
      <p:pic>
        <p:nvPicPr>
          <p:cNvPr id="4" name="Content Placeholder 3" descr="Screen Shot 2016-11-16 at 12.05.04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04" y="654907"/>
            <a:ext cx="7606399" cy="6450228"/>
          </a:xfrm>
        </p:spPr>
      </p:pic>
    </p:spTree>
    <p:extLst>
      <p:ext uri="{BB962C8B-B14F-4D97-AF65-F5344CB8AC3E}">
        <p14:creationId xmlns:p14="http://schemas.microsoft.com/office/powerpoint/2010/main" val="996036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C1DC0-5258-374F-8CC7-D08EB8806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29DCE-406B-5442-8B57-5698584E6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000000"/>
                </a:solidFill>
                <a:ea typeface="Lucida Grande"/>
                <a:cs typeface="Lucida Grande"/>
              </a:rPr>
              <a:t>Make sure your contact info is on your resume (and it’s accurate and that you check it!)</a:t>
            </a:r>
          </a:p>
          <a:p>
            <a:endParaRPr lang="en-US" sz="2800" dirty="0"/>
          </a:p>
          <a:p>
            <a:r>
              <a:rPr lang="en-US" sz="2800" dirty="0"/>
              <a:t>Have a professional email address</a:t>
            </a:r>
          </a:p>
          <a:p>
            <a:pPr lvl="1"/>
            <a:r>
              <a:rPr lang="en-US" sz="2800" dirty="0">
                <a:hlinkClick r:id="rId2"/>
              </a:rPr>
              <a:t>kevin.shivers@gmail.com</a:t>
            </a:r>
            <a:r>
              <a:rPr lang="en-US" sz="2800" dirty="0"/>
              <a:t> - Yes</a:t>
            </a:r>
          </a:p>
          <a:p>
            <a:pPr lvl="1"/>
            <a:r>
              <a:rPr lang="en-US" sz="2800" dirty="0">
                <a:hlinkClick r:id="rId3"/>
              </a:rPr>
              <a:t>starwarsfan4life@gmail.com</a:t>
            </a:r>
            <a:r>
              <a:rPr lang="en-US" sz="2800" dirty="0"/>
              <a:t> – Dicey</a:t>
            </a:r>
          </a:p>
          <a:p>
            <a:pPr lvl="1"/>
            <a:r>
              <a:rPr lang="en-US" sz="2800" dirty="0">
                <a:hlinkClick r:id="rId4"/>
              </a:rPr>
              <a:t>fireballshots4days@gmail.com</a:t>
            </a:r>
            <a:r>
              <a:rPr lang="en-US" sz="2800" dirty="0"/>
              <a:t> - No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59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</a:t>
            </a:r>
            <a:r>
              <a:rPr lang="en-US" dirty="0" err="1"/>
              <a:t>Protips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b="1" dirty="0"/>
              <a:t>Don’t list a skill or technology on there unless you feel comfortable talking about it in an interview</a:t>
            </a:r>
          </a:p>
          <a:p>
            <a:pPr lvl="1"/>
            <a:endParaRPr lang="en-US" sz="2800" dirty="0"/>
          </a:p>
          <a:p>
            <a:r>
              <a:rPr lang="en-US" sz="3000" dirty="0"/>
              <a:t>Watching over someone’s shoulder create an account in AD does not make you a Windows administrator</a:t>
            </a:r>
          </a:p>
          <a:p>
            <a:endParaRPr lang="en-US" sz="3000" dirty="0"/>
          </a:p>
          <a:p>
            <a:r>
              <a:rPr lang="en-US" sz="3000" dirty="0"/>
              <a:t>Installing Ubuntu in a VM and playing with it for an hour does not make you a Linux expert </a:t>
            </a:r>
          </a:p>
        </p:txBody>
      </p:sp>
    </p:spTree>
    <p:extLst>
      <p:ext uri="{BB962C8B-B14F-4D97-AF65-F5344CB8AC3E}">
        <p14:creationId xmlns:p14="http://schemas.microsoft.com/office/powerpoint/2010/main" val="1980320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DB8729-6B9C-0743-A6F8-23428817C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</a:t>
            </a:r>
            <a:r>
              <a:rPr lang="en-US" dirty="0" err="1"/>
              <a:t>Protips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38CE081-38A4-E449-B73C-4AF8B9C74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800" b="1" dirty="0"/>
              <a:t>Don’t keep dead technologies on there</a:t>
            </a:r>
          </a:p>
          <a:p>
            <a:endParaRPr lang="en-US" sz="2800" b="1" dirty="0"/>
          </a:p>
          <a:p>
            <a:pPr marL="411480" lvl="1" indent="0">
              <a:buNone/>
            </a:pPr>
            <a:r>
              <a:rPr lang="en-US" sz="2800" dirty="0"/>
              <a:t>Who cares if you can run a Windows 3.1 system or a Palm Pilot?</a:t>
            </a:r>
          </a:p>
          <a:p>
            <a:endParaRPr lang="en-US" sz="2800" dirty="0"/>
          </a:p>
          <a:p>
            <a:r>
              <a:rPr lang="en-US" sz="2800" b="1" dirty="0"/>
              <a:t>Don’t have typos in your resume</a:t>
            </a:r>
          </a:p>
          <a:p>
            <a:pPr marL="114300" indent="0">
              <a:buNone/>
            </a:pPr>
            <a:endParaRPr lang="en-US" sz="2800" b="1" dirty="0"/>
          </a:p>
          <a:p>
            <a:pPr marL="411480" lvl="1" indent="0">
              <a:buNone/>
            </a:pPr>
            <a:r>
              <a:rPr lang="en-US" sz="2800" dirty="0"/>
              <a:t>Especially if you say you’re detail oriented </a:t>
            </a:r>
          </a:p>
          <a:p>
            <a:pPr lvl="1"/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873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6AB3247-E7E5-4841-B92B-90E68139D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</a:t>
            </a:r>
            <a:r>
              <a:rPr lang="en-US" dirty="0" err="1"/>
              <a:t>Protips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D7F43B6-F234-0045-9780-54AF93B1A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>
                <a:solidFill>
                  <a:srgbClr val="000000"/>
                </a:solidFill>
                <a:ea typeface="Lucida Grande"/>
                <a:cs typeface="Lucida Grande"/>
              </a:rPr>
              <a:t>"Experience using command line to look up hostnames”  </a:t>
            </a:r>
            <a:r>
              <a:rPr lang="en-US" sz="2800" b="1" dirty="0">
                <a:solidFill>
                  <a:srgbClr val="000000"/>
                </a:solidFill>
                <a:ea typeface="Lucida Grande"/>
                <a:cs typeface="Lucida Grande"/>
              </a:rPr>
              <a:t>WHAT?</a:t>
            </a:r>
          </a:p>
          <a:p>
            <a:pPr marL="114300" indent="0">
              <a:buNone/>
            </a:pPr>
            <a:endParaRPr lang="en-US" sz="2800" b="1" dirty="0"/>
          </a:p>
          <a:p>
            <a:r>
              <a:rPr lang="en-US" sz="2800" b="1" dirty="0"/>
              <a:t>Keep it simple, don’t try to get clever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149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F6E22-83C8-794B-8EB5-26ED39872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</a:t>
            </a:r>
            <a:r>
              <a:rPr lang="en-US" dirty="0" err="1"/>
              <a:t>Protips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AA27D-D5BF-F441-A310-B8384D5B0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Review the position description.  Do you have skills in any of the areas they are looking for and you don’t mention that on the your resume?</a:t>
            </a:r>
          </a:p>
          <a:p>
            <a:pPr marL="114300" indent="0">
              <a:buNone/>
            </a:pPr>
            <a:endParaRPr lang="en-US" sz="2800" dirty="0"/>
          </a:p>
          <a:p>
            <a:pPr marL="114300" indent="0">
              <a:buNone/>
            </a:pPr>
            <a:r>
              <a:rPr lang="en-US" sz="2800" b="1" dirty="0"/>
              <a:t>Update your resume/cover letter to mention those skills and specific key words if they are in there.</a:t>
            </a:r>
          </a:p>
        </p:txBody>
      </p:sp>
    </p:spTree>
    <p:extLst>
      <p:ext uri="{BB962C8B-B14F-4D97-AF65-F5344CB8AC3E}">
        <p14:creationId xmlns:p14="http://schemas.microsoft.com/office/powerpoint/2010/main" val="9981745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1880</TotalTime>
  <Words>842</Words>
  <Application>Microsoft Macintosh PowerPoint</Application>
  <PresentationFormat>On-screen Show (4:3)</PresentationFormat>
  <Paragraphs>128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Cambria</vt:lpstr>
      <vt:lpstr>Gotham-Book</vt:lpstr>
      <vt:lpstr>Adjacency</vt:lpstr>
      <vt:lpstr>Resumes</vt:lpstr>
      <vt:lpstr>Resume Protip – Keep it short</vt:lpstr>
      <vt:lpstr> </vt:lpstr>
      <vt:lpstr>DON’T EVER DO THIS</vt:lpstr>
      <vt:lpstr>Contact Information</vt:lpstr>
      <vt:lpstr>More Protips</vt:lpstr>
      <vt:lpstr>More Protips</vt:lpstr>
      <vt:lpstr>More Protips</vt:lpstr>
      <vt:lpstr>More Protips</vt:lpstr>
      <vt:lpstr>Don’t Do This</vt:lpstr>
      <vt:lpstr>Or This</vt:lpstr>
      <vt:lpstr> </vt:lpstr>
      <vt:lpstr> </vt:lpstr>
      <vt:lpstr>Malware Jake’s Resume Thoughts</vt:lpstr>
      <vt:lpstr>Cover Letters</vt:lpstr>
      <vt:lpstr>Cover Letters</vt:lpstr>
      <vt:lpstr>Cover Letters</vt:lpstr>
      <vt:lpstr>PROOFREAD </vt:lpstr>
      <vt:lpstr>After a Job Interview</vt:lpstr>
      <vt:lpstr> </vt:lpstr>
      <vt:lpstr>Experience &gt; Certifications</vt:lpstr>
      <vt:lpstr> </vt:lpstr>
      <vt:lpstr> </vt:lpstr>
      <vt:lpstr> </vt:lpstr>
      <vt:lpstr>Certs that I feel are worth something:</vt:lpstr>
      <vt:lpstr>https://twitter.com/hacks4pancakes/status/1095439062884851712 </vt:lpstr>
      <vt:lpstr>CISSP</vt:lpstr>
      <vt:lpstr>Pen Testing Certs Worth Something</vt:lpstr>
      <vt:lpstr>Don’t Waste Your Time…</vt:lpstr>
      <vt:lpstr> 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Figlewski</dc:creator>
  <cp:lastModifiedBy>Microsoft Office User</cp:lastModifiedBy>
  <cp:revision>345</cp:revision>
  <dcterms:created xsi:type="dcterms:W3CDTF">2013-12-30T22:58:50Z</dcterms:created>
  <dcterms:modified xsi:type="dcterms:W3CDTF">2022-01-19T21:55:21Z</dcterms:modified>
</cp:coreProperties>
</file>

<file path=docProps/thumbnail.jpeg>
</file>